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71" r:id="rId6"/>
    <p:sldId id="268" r:id="rId7"/>
    <p:sldId id="269" r:id="rId8"/>
    <p:sldId id="270" r:id="rId9"/>
    <p:sldId id="262" r:id="rId10"/>
    <p:sldId id="259" r:id="rId11"/>
    <p:sldId id="261" r:id="rId12"/>
    <p:sldId id="285" r:id="rId13"/>
    <p:sldId id="284" r:id="rId14"/>
    <p:sldId id="266" r:id="rId15"/>
    <p:sldId id="265" r:id="rId16"/>
    <p:sldId id="292" r:id="rId17"/>
    <p:sldId id="293" r:id="rId18"/>
    <p:sldId id="273" r:id="rId19"/>
    <p:sldId id="286" r:id="rId20"/>
    <p:sldId id="287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1D29BF-BA8F-4FBC-9A6C-8C3E2EF6A7E9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9238C0-28B7-49EE-9ABB-C8890D0DEF3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AMS_PROGRAMS_PLANS_SUBPLANS_FINAL_03_05_2015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GUS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Gateway for UAMS Students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24664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Program Director</a:t>
            </a:r>
          </a:p>
          <a:p>
            <a:r>
              <a:rPr lang="en-US" dirty="0" smtClean="0"/>
              <a:t>Basic Training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sz="43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 gus.uams.edu             oaa.uams.edu</a:t>
            </a:r>
            <a:endParaRPr lang="en-US" sz="43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college created application(s) based on Needs</a:t>
            </a:r>
          </a:p>
          <a:p>
            <a:pPr lvl="1"/>
            <a:r>
              <a:rPr lang="en-US" dirty="0" smtClean="0"/>
              <a:t>COP  </a:t>
            </a:r>
          </a:p>
          <a:p>
            <a:pPr lvl="2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_PHARM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COM</a:t>
            </a:r>
          </a:p>
          <a:p>
            <a:pPr lvl="2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_COM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COPH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_COPHG,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_COPH_NDG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OAA </a:t>
            </a:r>
            <a:r>
              <a:rPr lang="en-US" sz="2800" dirty="0" smtClean="0"/>
              <a:t>continued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/>
              <a:t>_BSN,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/>
              <a:t>_DNP,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/>
              <a:t>_MSNC,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/>
              <a:t>_RN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GRAD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_CTS,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_GRAD,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_GRADND,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err="1" smtClean="0"/>
              <a:t>_Nursing</a:t>
            </a:r>
            <a:r>
              <a:rPr lang="en-US" dirty="0" smtClean="0"/>
              <a:t>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_PHARMSCI,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_REGSCI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CHP</a:t>
            </a:r>
          </a:p>
          <a:p>
            <a:pPr lvl="2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UAMS</a:t>
            </a:r>
            <a:r>
              <a:rPr lang="en-US" dirty="0" smtClean="0"/>
              <a:t>_AUD,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_CHP,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_CHP_ND,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_CSDMS,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_DIET,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_DPT,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_GENETIC,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_HEALTHINFO,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_NMAA,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_PA, </a:t>
            </a:r>
            <a:r>
              <a:rPr lang="en-US" sz="1600" dirty="0">
                <a:solidFill>
                  <a:prstClr val="white">
                    <a:lumMod val="50000"/>
                  </a:prstClr>
                </a:solidFill>
              </a:rPr>
              <a:t>UAMS</a:t>
            </a:r>
            <a:r>
              <a:rPr lang="en-US" dirty="0" smtClean="0"/>
              <a:t>_RAST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Self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To-Dos (checklists)</a:t>
            </a:r>
          </a:p>
          <a:p>
            <a:endParaRPr lang="en-US" dirty="0"/>
          </a:p>
          <a:p>
            <a:r>
              <a:rPr lang="en-US" dirty="0" smtClean="0"/>
              <a:t>Confidentiality Agreement</a:t>
            </a:r>
          </a:p>
          <a:p>
            <a:endParaRPr lang="en-US" dirty="0"/>
          </a:p>
          <a:p>
            <a:r>
              <a:rPr lang="en-US" dirty="0" smtClean="0"/>
              <a:t>Accept / Deny offer of Admission</a:t>
            </a:r>
          </a:p>
          <a:p>
            <a:endParaRPr lang="en-US" dirty="0"/>
          </a:p>
          <a:p>
            <a:r>
              <a:rPr lang="en-US" dirty="0" smtClean="0"/>
              <a:t>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8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DO NOT </a:t>
            </a:r>
            <a:r>
              <a:rPr lang="en-US" dirty="0" smtClean="0"/>
              <a:t>use the browser back arrow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r>
              <a:rPr lang="en-US" dirty="0" smtClean="0"/>
              <a:t>Turn off </a:t>
            </a:r>
            <a:r>
              <a:rPr lang="en-US" dirty="0"/>
              <a:t>browser </a:t>
            </a:r>
            <a:r>
              <a:rPr lang="en-US" dirty="0" smtClean="0"/>
              <a:t>pop-up blocker</a:t>
            </a:r>
          </a:p>
          <a:p>
            <a:endParaRPr lang="en-US" dirty="0" smtClean="0"/>
          </a:p>
          <a:p>
            <a:r>
              <a:rPr lang="en-US" dirty="0" smtClean="0"/>
              <a:t>Magnifying Glass      provides a list of available values</a:t>
            </a:r>
          </a:p>
          <a:p>
            <a:endParaRPr lang="en-US" dirty="0" smtClean="0"/>
          </a:p>
          <a:p>
            <a:r>
              <a:rPr lang="en-US" dirty="0" smtClean="0"/>
              <a:t>Open more than one GUS window within a session</a:t>
            </a:r>
          </a:p>
          <a:p>
            <a:pPr lvl="1"/>
            <a:r>
              <a:rPr lang="en-US" dirty="0" smtClean="0"/>
              <a:t>Open only one GUS session in the same browser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762693"/>
            <a:ext cx="345440" cy="3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on column headers</a:t>
            </a:r>
          </a:p>
          <a:p>
            <a:endParaRPr lang="en-US" dirty="0" smtClean="0"/>
          </a:p>
          <a:p>
            <a:r>
              <a:rPr lang="en-US" dirty="0" smtClean="0"/>
              <a:t>Use         to combine     data on tabs into One table</a:t>
            </a:r>
          </a:p>
          <a:p>
            <a:endParaRPr lang="en-US" dirty="0" smtClean="0"/>
          </a:p>
          <a:p>
            <a:r>
              <a:rPr lang="en-US" dirty="0" smtClean="0"/>
              <a:t>Always check for More than One  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895600"/>
            <a:ext cx="345440" cy="36734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2"/>
          <a:srcRect l="88831" t="18000"/>
          <a:stretch/>
        </p:blipFill>
        <p:spPr bwMode="auto">
          <a:xfrm>
            <a:off x="1447800" y="2895600"/>
            <a:ext cx="609599" cy="533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949065"/>
            <a:ext cx="15621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Defaults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defaults that pre-populate certain values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Favorites</a:t>
            </a:r>
          </a:p>
          <a:p>
            <a:r>
              <a:rPr lang="en-US" dirty="0"/>
              <a:t>Create s</a:t>
            </a:r>
            <a:r>
              <a:rPr lang="en-US" dirty="0" smtClean="0"/>
              <a:t>hort cuts to frequently used pages / </a:t>
            </a:r>
            <a:r>
              <a:rPr lang="en-US" dirty="0" err="1" smtClean="0"/>
              <a:t>menues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Login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070" t="4522" r="5844" b="1736"/>
          <a:stretch/>
        </p:blipFill>
        <p:spPr>
          <a:xfrm>
            <a:off x="1905000" y="2133599"/>
            <a:ext cx="5867399" cy="446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18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GUS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858" y="1935163"/>
            <a:ext cx="5432283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30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to Query Viewer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010569"/>
            <a:ext cx="54864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Query Viewer to Favorites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399" y="1935163"/>
            <a:ext cx="6091201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0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OAA</a:t>
            </a:r>
          </a:p>
          <a:p>
            <a:r>
              <a:rPr lang="en-US" dirty="0" smtClean="0"/>
              <a:t>GUS</a:t>
            </a:r>
          </a:p>
          <a:p>
            <a:pPr lvl="1"/>
            <a:r>
              <a:rPr lang="en-US" dirty="0" smtClean="0"/>
              <a:t>CAS</a:t>
            </a:r>
          </a:p>
          <a:p>
            <a:pPr lvl="1"/>
            <a:r>
              <a:rPr lang="en-US" dirty="0" smtClean="0"/>
              <a:t>SAP</a:t>
            </a:r>
          </a:p>
          <a:p>
            <a:pPr lvl="1"/>
            <a:r>
              <a:rPr lang="en-US" dirty="0" smtClean="0"/>
              <a:t>BART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03303" y="2026696"/>
            <a:ext cx="2286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656361" y="2722988"/>
            <a:ext cx="784412" cy="760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1400556"/>
            <a:ext cx="990600" cy="55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2314956"/>
            <a:ext cx="990600" cy="55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3305556"/>
            <a:ext cx="990600" cy="55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4263390"/>
            <a:ext cx="990600" cy="55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73163" y="280843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GUS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1208" y="2893538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Staging</a:t>
            </a:r>
          </a:p>
        </p:txBody>
      </p:sp>
      <p:sp>
        <p:nvSpPr>
          <p:cNvPr id="12" name="Right Arrow 11"/>
          <p:cNvSpPr/>
          <p:nvPr/>
        </p:nvSpPr>
        <p:spPr>
          <a:xfrm rot="2007687">
            <a:off x="4494645" y="2216309"/>
            <a:ext cx="1185945" cy="106027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043744">
            <a:off x="4708061" y="3282587"/>
            <a:ext cx="866708" cy="10199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9288879">
            <a:off x="4497363" y="3848634"/>
            <a:ext cx="1134656" cy="11007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88123" y="146884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OAA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8123" y="239115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BART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379357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CAS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4369957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 rot="1158293">
            <a:off x="4710585" y="2667697"/>
            <a:ext cx="873692" cy="135944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UA_OAA_APPLS_ByPlan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to Favorites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58284"/>
            <a:ext cx="8229600" cy="35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18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Prompts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221251"/>
            <a:ext cx="8229600" cy="181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703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Number</a:t>
            </a:r>
            <a:br>
              <a:rPr lang="en-US" dirty="0" smtClean="0"/>
            </a:br>
            <a:r>
              <a:rPr lang="en-US" sz="4400" dirty="0" smtClean="0"/>
              <a:t>is Hyperlink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928129"/>
            <a:ext cx="8229600" cy="240350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162800" y="4645833"/>
            <a:ext cx="914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Attachments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Completed Application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Letters of Recommendation (if uploaded)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 uploaded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00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to Educational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1" y="1935163"/>
            <a:ext cx="4293712" cy="469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5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Undergraduate, Graduate, Pharmacy, Medicine, PA</a:t>
            </a:r>
          </a:p>
          <a:p>
            <a:pPr lvl="2"/>
            <a:r>
              <a:rPr lang="en-US" dirty="0" smtClean="0"/>
              <a:t>Academic Group (5 colleges and grad school)</a:t>
            </a:r>
          </a:p>
          <a:p>
            <a:pPr lvl="3"/>
            <a:r>
              <a:rPr lang="en-US" dirty="0" smtClean="0"/>
              <a:t>Programs</a:t>
            </a:r>
          </a:p>
          <a:p>
            <a:pPr lvl="4"/>
            <a:r>
              <a:rPr lang="en-US" dirty="0" smtClean="0"/>
              <a:t>Plans</a:t>
            </a:r>
          </a:p>
          <a:p>
            <a:pPr lvl="5"/>
            <a:r>
              <a:rPr lang="en-US" dirty="0" smtClean="0"/>
              <a:t>Sub-Plans</a:t>
            </a:r>
          </a:p>
          <a:p>
            <a:pPr lvl="4"/>
            <a:endParaRPr lang="en-US" dirty="0"/>
          </a:p>
          <a:p>
            <a:pPr lvl="1"/>
            <a:r>
              <a:rPr lang="en-US" dirty="0" smtClean="0">
                <a:hlinkClick r:id="rId2" action="ppaction://hlinkfile"/>
              </a:rPr>
              <a:t>Programs Plans Sub-Plans</a:t>
            </a:r>
            <a:endParaRPr lang="en-US" dirty="0" smtClean="0"/>
          </a:p>
          <a:p>
            <a:pPr marL="1252728" lvl="4" indent="0">
              <a:buNone/>
            </a:pPr>
            <a:endParaRPr lang="en-US" dirty="0" smtClean="0"/>
          </a:p>
          <a:p>
            <a:pPr marL="1252728" lvl="4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OAA – </a:t>
            </a:r>
            <a:r>
              <a:rPr lang="en-US" sz="4400" dirty="0" smtClean="0"/>
              <a:t>Online Admissions Application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Applicant registers on OAA</a:t>
            </a:r>
          </a:p>
          <a:p>
            <a:endParaRPr lang="en-US" dirty="0" smtClean="0"/>
          </a:p>
          <a:p>
            <a:r>
              <a:rPr lang="en-US" dirty="0" smtClean="0"/>
              <a:t>Applicant creates application</a:t>
            </a:r>
          </a:p>
          <a:p>
            <a:pPr lvl="1"/>
            <a:r>
              <a:rPr lang="en-US" dirty="0" smtClean="0"/>
              <a:t>CAS applicant creates supplemental OAA</a:t>
            </a:r>
          </a:p>
          <a:p>
            <a:endParaRPr lang="en-US" dirty="0" smtClean="0"/>
          </a:p>
          <a:p>
            <a:r>
              <a:rPr lang="en-US" dirty="0" smtClean="0"/>
              <a:t>Applicant submits application</a:t>
            </a:r>
          </a:p>
        </p:txBody>
      </p:sp>
    </p:spTree>
    <p:extLst>
      <p:ext uri="{BB962C8B-B14F-4D97-AF65-F5344CB8AC3E}">
        <p14:creationId xmlns:p14="http://schemas.microsoft.com/office/powerpoint/2010/main" val="20656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OAA – </a:t>
            </a:r>
            <a:r>
              <a:rPr lang="en-US" sz="2400" dirty="0" smtClean="0"/>
              <a:t>continued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Applicant pays application fee</a:t>
            </a:r>
          </a:p>
          <a:p>
            <a:endParaRPr lang="en-US" dirty="0" smtClean="0"/>
          </a:p>
          <a:p>
            <a:r>
              <a:rPr lang="en-US" dirty="0" smtClean="0"/>
              <a:t>Applicant receives temporary login to GUS</a:t>
            </a:r>
          </a:p>
          <a:p>
            <a:endParaRPr lang="en-US" dirty="0" smtClean="0"/>
          </a:p>
          <a:p>
            <a:r>
              <a:rPr lang="en-US" dirty="0" smtClean="0"/>
              <a:t>Applicant uses GUS Self Service </a:t>
            </a:r>
          </a:p>
          <a:p>
            <a:pPr lvl="1"/>
            <a:r>
              <a:rPr lang="en-US" dirty="0" smtClean="0"/>
              <a:t>Monitors to-dos </a:t>
            </a:r>
          </a:p>
          <a:p>
            <a:pPr lvl="1"/>
            <a:r>
              <a:rPr lang="en-US" dirty="0" smtClean="0"/>
              <a:t>Accepts / Denies offer of admittance </a:t>
            </a:r>
          </a:p>
        </p:txBody>
      </p:sp>
    </p:spTree>
    <p:extLst>
      <p:ext uri="{BB962C8B-B14F-4D97-AF65-F5344CB8AC3E}">
        <p14:creationId xmlns:p14="http://schemas.microsoft.com/office/powerpoint/2010/main" val="2295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OAA – Online Admissions Application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43" y="2018633"/>
            <a:ext cx="1562156" cy="15621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0921" y="2276491"/>
            <a:ext cx="100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Registers OAA</a:t>
            </a:r>
            <a:endParaRPr lang="en-US" sz="14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160" y="2983689"/>
            <a:ext cx="883997" cy="518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2388" y="2216198"/>
            <a:ext cx="14718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Thanks for your interest in UAMS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739" y="1981853"/>
            <a:ext cx="1562156" cy="15621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21906" y="2199701"/>
            <a:ext cx="1085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Submits</a:t>
            </a:r>
          </a:p>
          <a:p>
            <a:pPr algn="ctr"/>
            <a:r>
              <a:rPr lang="en-US" sz="1400" dirty="0" smtClean="0">
                <a:latin typeface="+mj-lt"/>
              </a:rPr>
              <a:t>Application</a:t>
            </a:r>
            <a:endParaRPr lang="en-US" sz="1400" dirty="0">
              <a:latin typeface="+mj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757" y="2762931"/>
            <a:ext cx="688908" cy="506012"/>
          </a:xfrm>
          <a:prstGeom prst="rect">
            <a:avLst/>
          </a:prstGeom>
        </p:spPr>
      </p:pic>
      <p:pic>
        <p:nvPicPr>
          <p:cNvPr id="1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110" y="2771524"/>
            <a:ext cx="688908" cy="502854"/>
          </a:xfrm>
          <a:prstGeom prst="rect">
            <a:avLst/>
          </a:prstGeom>
        </p:spPr>
      </p:pic>
      <p:sp>
        <p:nvSpPr>
          <p:cNvPr id="16" name="Rectangular Callout 15"/>
          <p:cNvSpPr/>
          <p:nvPr/>
        </p:nvSpPr>
        <p:spPr>
          <a:xfrm>
            <a:off x="3200514" y="2151654"/>
            <a:ext cx="1607234" cy="832035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401300" y="2675115"/>
            <a:ext cx="533400" cy="18037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126337" y="2662538"/>
            <a:ext cx="533400" cy="18037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82" y="5029200"/>
            <a:ext cx="883997" cy="51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2057" y="4231032"/>
            <a:ext cx="17656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UAMS has</a:t>
            </a:r>
          </a:p>
          <a:p>
            <a:pPr algn="ctr"/>
            <a:r>
              <a:rPr lang="en-US" sz="1400" dirty="0" smtClean="0">
                <a:latin typeface="+mj-lt"/>
              </a:rPr>
              <a:t>received Application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690236" y="4197165"/>
            <a:ext cx="1607234" cy="832035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7736497" y="2662538"/>
            <a:ext cx="533400" cy="18037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385017" y="4221263"/>
            <a:ext cx="1765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Temporary GUS</a:t>
            </a:r>
          </a:p>
          <a:p>
            <a:pPr algn="ctr"/>
            <a:r>
              <a:rPr lang="en-US" sz="1400" dirty="0" err="1" smtClean="0">
                <a:latin typeface="+mj-lt"/>
              </a:rPr>
              <a:t>UserID</a:t>
            </a:r>
            <a:r>
              <a:rPr lang="en-US" sz="1400" dirty="0" smtClean="0">
                <a:latin typeface="+mj-lt"/>
              </a:rPr>
              <a:t> &amp; Password</a:t>
            </a:r>
          </a:p>
          <a:p>
            <a:pPr algn="ctr"/>
            <a:r>
              <a:rPr lang="en-US" sz="1400" dirty="0" smtClean="0">
                <a:latin typeface="+mj-lt"/>
              </a:rPr>
              <a:t>405       J!9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2473196" y="4187396"/>
            <a:ext cx="1607234" cy="832035"/>
          </a:xfrm>
          <a:prstGeom prst="wedgeRectCallout">
            <a:avLst>
              <a:gd name="adj1" fmla="val -105119"/>
              <a:gd name="adj2" fmla="val 665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1307326">
            <a:off x="1208359" y="3123963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OAA</a:t>
            </a:r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 rot="21307326">
            <a:off x="6470982" y="3105042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OAA</a:t>
            </a:r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306" y="3985249"/>
            <a:ext cx="2682970" cy="156215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rot="21307326">
            <a:off x="6263974" y="5125735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GUS</a:t>
            </a:r>
            <a:endParaRPr lang="en-US" sz="14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7850" y="4178360"/>
            <a:ext cx="157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Monitors To-Dos</a:t>
            </a:r>
          </a:p>
          <a:p>
            <a:pPr algn="ctr"/>
            <a:r>
              <a:rPr lang="en-US" sz="1400" b="1" dirty="0" smtClean="0">
                <a:solidFill>
                  <a:srgbClr val="1A12C4"/>
                </a:solidFill>
                <a:latin typeface="+mj-lt"/>
              </a:rPr>
              <a:t>Accepts</a:t>
            </a:r>
            <a:r>
              <a:rPr lang="en-US" sz="1400" dirty="0" smtClean="0">
                <a:latin typeface="+mj-lt"/>
              </a:rPr>
              <a:t> or Denies</a:t>
            </a:r>
            <a:endParaRPr lang="en-US" sz="1400" dirty="0">
              <a:latin typeface="+mj-lt"/>
            </a:endParaRPr>
          </a:p>
        </p:txBody>
      </p:sp>
      <p:pic>
        <p:nvPicPr>
          <p:cNvPr id="30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498" y="4761955"/>
            <a:ext cx="688908" cy="50601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602176" y="5232314"/>
            <a:ext cx="486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405</a:t>
            </a:r>
            <a:endParaRPr lang="en-US" sz="14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82885" y="5095238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J!9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4590115" y="4761955"/>
            <a:ext cx="533400" cy="14456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OAA – </a:t>
            </a:r>
            <a:r>
              <a:rPr lang="en-US" sz="2400" dirty="0" smtClean="0"/>
              <a:t>continued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36" y="1921607"/>
            <a:ext cx="2653857" cy="1699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9293" y="2179181"/>
            <a:ext cx="202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Signs Confidentiality Provides SS#</a:t>
            </a:r>
            <a:endParaRPr lang="en-US" sz="1400" dirty="0">
              <a:latin typeface="+mj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757" y="2762931"/>
            <a:ext cx="688908" cy="506012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3430872" y="2629012"/>
            <a:ext cx="533400" cy="18037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61" y="5508153"/>
            <a:ext cx="883997" cy="51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83017" y="4445452"/>
            <a:ext cx="13868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Complete </a:t>
            </a:r>
          </a:p>
          <a:p>
            <a:pPr algn="ctr"/>
            <a:r>
              <a:rPr lang="en-US" sz="1400" dirty="0" smtClean="0">
                <a:latin typeface="+mj-lt"/>
              </a:rPr>
              <a:t>one or both Confidentiality    SS#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2296632" y="4445452"/>
            <a:ext cx="1201325" cy="1056925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1506999" y="5008831"/>
            <a:ext cx="533400" cy="14456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1307326">
            <a:off x="1232566" y="3168321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GUS</a:t>
            </a:r>
            <a:endParaRPr lang="en-US" sz="14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933" y="2980185"/>
            <a:ext cx="883997" cy="51820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890591" y="2182167"/>
            <a:ext cx="21736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UAMS Student Network</a:t>
            </a:r>
          </a:p>
          <a:p>
            <a:pPr algn="ctr"/>
            <a:r>
              <a:rPr lang="en-US" sz="1400" dirty="0" err="1" smtClean="0">
                <a:latin typeface="+mj-lt"/>
              </a:rPr>
              <a:t>UserID</a:t>
            </a:r>
            <a:r>
              <a:rPr lang="en-US" sz="1400" dirty="0" smtClean="0">
                <a:latin typeface="+mj-lt"/>
              </a:rPr>
              <a:t> &amp; Password</a:t>
            </a:r>
          </a:p>
          <a:p>
            <a:pPr algn="ctr"/>
            <a:r>
              <a:rPr lang="en-US" sz="1400" dirty="0" smtClean="0">
                <a:latin typeface="+mj-lt"/>
              </a:rPr>
              <a:t>Bob        8*Q</a:t>
            </a:r>
          </a:p>
        </p:txBody>
      </p:sp>
      <p:sp>
        <p:nvSpPr>
          <p:cNvPr id="38" name="Rectangular Callout 37"/>
          <p:cNvSpPr/>
          <p:nvPr/>
        </p:nvSpPr>
        <p:spPr>
          <a:xfrm>
            <a:off x="4890591" y="2160372"/>
            <a:ext cx="2103406" cy="832035"/>
          </a:xfrm>
          <a:prstGeom prst="wedgeRectCallout">
            <a:avLst>
              <a:gd name="adj1" fmla="val -65403"/>
              <a:gd name="adj2" fmla="val 692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42" y="4981917"/>
            <a:ext cx="688908" cy="506012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92784" y="4121525"/>
            <a:ext cx="1833907" cy="87070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1047" y="4278154"/>
            <a:ext cx="1765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Forgets Confidentiality AND / OR</a:t>
            </a:r>
          </a:p>
          <a:p>
            <a:pPr algn="ctr"/>
            <a:r>
              <a:rPr lang="en-US" sz="1200" dirty="0" smtClean="0">
                <a:latin typeface="+mj-lt"/>
              </a:rPr>
              <a:t>SS#</a:t>
            </a:r>
          </a:p>
        </p:txBody>
      </p:sp>
      <p:sp>
        <p:nvSpPr>
          <p:cNvPr id="42" name="Right Arrow 41"/>
          <p:cNvSpPr/>
          <p:nvPr/>
        </p:nvSpPr>
        <p:spPr>
          <a:xfrm>
            <a:off x="7376742" y="2634508"/>
            <a:ext cx="533400" cy="18037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82587" y="3733800"/>
            <a:ext cx="7113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70" y="4111514"/>
            <a:ext cx="2653857" cy="1699834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505927" y="4369088"/>
            <a:ext cx="202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Signs Confidentiality Provides SS#</a:t>
            </a:r>
            <a:endParaRPr lang="en-US" sz="1400" dirty="0">
              <a:latin typeface="+mj-lt"/>
            </a:endParaRPr>
          </a:p>
        </p:txBody>
      </p:sp>
      <p:pic>
        <p:nvPicPr>
          <p:cNvPr id="4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391" y="4952838"/>
            <a:ext cx="688908" cy="50601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 rot="21307326">
            <a:off x="4829200" y="5358228"/>
            <a:ext cx="61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GUS</a:t>
            </a:r>
            <a:endParaRPr lang="en-US" sz="14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128" y="5730217"/>
            <a:ext cx="883997" cy="518205"/>
          </a:xfrm>
          <a:prstGeom prst="rect">
            <a:avLst/>
          </a:prstGeom>
        </p:spPr>
      </p:pic>
      <p:sp>
        <p:nvSpPr>
          <p:cNvPr id="49" name="Rectangular Callout 48"/>
          <p:cNvSpPr/>
          <p:nvPr/>
        </p:nvSpPr>
        <p:spPr>
          <a:xfrm>
            <a:off x="7276742" y="4309819"/>
            <a:ext cx="1644967" cy="1303224"/>
          </a:xfrm>
          <a:prstGeom prst="wedgeRectCallout">
            <a:avLst>
              <a:gd name="adj1" fmla="val -65403"/>
              <a:gd name="adj2" fmla="val 692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ight Arrow 49"/>
          <p:cNvSpPr/>
          <p:nvPr/>
        </p:nvSpPr>
        <p:spPr>
          <a:xfrm>
            <a:off x="3732326" y="4779920"/>
            <a:ext cx="533400" cy="14456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6574635" y="4734554"/>
            <a:ext cx="533400" cy="144565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251733" y="4445452"/>
            <a:ext cx="1667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Email</a:t>
            </a:r>
            <a:endParaRPr lang="en-US" sz="1000" dirty="0" smtClean="0">
              <a:latin typeface="+mj-lt"/>
            </a:endParaRPr>
          </a:p>
          <a:p>
            <a:pPr algn="ctr"/>
            <a:r>
              <a:rPr lang="en-US" sz="1400" dirty="0" smtClean="0">
                <a:latin typeface="+mj-lt"/>
              </a:rPr>
              <a:t>UAMS Student Network</a:t>
            </a:r>
          </a:p>
          <a:p>
            <a:pPr algn="ctr"/>
            <a:r>
              <a:rPr lang="en-US" sz="1400" dirty="0" err="1" smtClean="0">
                <a:latin typeface="+mj-lt"/>
              </a:rPr>
              <a:t>UserID</a:t>
            </a:r>
            <a:r>
              <a:rPr lang="en-US" sz="1400" dirty="0" smtClean="0">
                <a:latin typeface="+mj-lt"/>
              </a:rPr>
              <a:t> &amp; Password</a:t>
            </a:r>
          </a:p>
          <a:p>
            <a:pPr algn="ctr"/>
            <a:r>
              <a:rPr lang="en-US" sz="1400" dirty="0" smtClean="0">
                <a:latin typeface="+mj-lt"/>
              </a:rPr>
              <a:t>Bob        8*Q</a:t>
            </a:r>
          </a:p>
        </p:txBody>
      </p:sp>
    </p:spTree>
    <p:extLst>
      <p:ext uri="{BB962C8B-B14F-4D97-AF65-F5344CB8AC3E}">
        <p14:creationId xmlns:p14="http://schemas.microsoft.com/office/powerpoint/2010/main" val="19406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77" y="3844836"/>
            <a:ext cx="1659875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1602" y="2839638"/>
            <a:ext cx="3114101" cy="13073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222" y="2969850"/>
            <a:ext cx="1425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UAMS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1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8963"/>
            <a:ext cx="7772400" cy="762002"/>
          </a:xfrm>
        </p:spPr>
        <p:txBody>
          <a:bodyPr/>
          <a:lstStyle/>
          <a:p>
            <a:r>
              <a:rPr lang="en-US" dirty="0" smtClean="0"/>
              <a:t>From OAA to GUS</a:t>
            </a:r>
            <a:br>
              <a:rPr lang="en-US" dirty="0" smtClean="0"/>
            </a:br>
            <a:r>
              <a:rPr lang="en-US" sz="2000" dirty="0" smtClean="0"/>
              <a:t>Communications received from UAMS_Admissions@uams.edu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05000"/>
            <a:ext cx="664522" cy="67671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8001000" cy="5105400"/>
          </a:xfrm>
        </p:spPr>
        <p:txBody>
          <a:bodyPr/>
          <a:lstStyle/>
          <a:p>
            <a:r>
              <a:rPr lang="en-US" b="1" dirty="0" smtClean="0"/>
              <a:t>Register on OAA</a:t>
            </a:r>
          </a:p>
          <a:p>
            <a:endParaRPr lang="en-US" dirty="0"/>
          </a:p>
          <a:p>
            <a:r>
              <a:rPr lang="en-US" dirty="0" smtClean="0"/>
              <a:t>                 – </a:t>
            </a:r>
            <a:r>
              <a:rPr lang="en-US" sz="1200" dirty="0" smtClean="0"/>
              <a:t>thanks for using OAA</a:t>
            </a:r>
          </a:p>
          <a:p>
            <a:pPr algn="ctr"/>
            <a:endParaRPr lang="en-US" dirty="0"/>
          </a:p>
          <a:p>
            <a:r>
              <a:rPr lang="en-US" b="1" dirty="0"/>
              <a:t> </a:t>
            </a:r>
            <a:r>
              <a:rPr lang="en-US" b="1" dirty="0" smtClean="0"/>
              <a:t>    Submit OAA Application</a:t>
            </a:r>
          </a:p>
          <a:p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- we’ve received your application</a:t>
            </a:r>
          </a:p>
          <a:p>
            <a:endParaRPr lang="en-US" dirty="0" smtClean="0"/>
          </a:p>
          <a:p>
            <a:endParaRPr lang="en-US" dirty="0"/>
          </a:p>
          <a:p>
            <a:pPr marL="925830" lvl="1" indent="-285750">
              <a:buFontTx/>
              <a:buChar char="-"/>
            </a:pPr>
            <a:r>
              <a:rPr lang="en-US" dirty="0" smtClean="0"/>
              <a:t>- here’s your temporary </a:t>
            </a:r>
            <a:r>
              <a:rPr lang="en-US" dirty="0" err="1" smtClean="0"/>
              <a:t>userID</a:t>
            </a:r>
            <a:r>
              <a:rPr lang="en-US" dirty="0" smtClean="0"/>
              <a:t> &amp; password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r>
              <a:rPr lang="en-US" dirty="0" smtClean="0"/>
              <a:t>          </a:t>
            </a:r>
            <a:r>
              <a:rPr lang="en-US" b="1" dirty="0" smtClean="0"/>
              <a:t>Accept Admission -  </a:t>
            </a:r>
            <a:r>
              <a:rPr lang="en-US" sz="1200" dirty="0" smtClean="0"/>
              <a:t>Confidentiality </a:t>
            </a:r>
            <a:r>
              <a:rPr lang="en-US" sz="1200" dirty="0"/>
              <a:t>Agreement &amp; Social Security </a:t>
            </a:r>
            <a:r>
              <a:rPr lang="en-US" sz="1200" dirty="0" smtClean="0"/>
              <a:t>Number</a:t>
            </a:r>
          </a:p>
          <a:p>
            <a:endParaRPr lang="en-US" sz="1200" dirty="0"/>
          </a:p>
          <a:p>
            <a:r>
              <a:rPr lang="en-US" sz="1200" dirty="0" smtClean="0"/>
              <a:t>	        - here’s your UAMS network ID &amp; password</a:t>
            </a:r>
          </a:p>
          <a:p>
            <a:endParaRPr lang="en-US" sz="1200" dirty="0"/>
          </a:p>
          <a:p>
            <a:r>
              <a:rPr lang="en-US" sz="1200" b="1" dirty="0" smtClean="0"/>
              <a:t>            </a:t>
            </a:r>
            <a:r>
              <a:rPr lang="en-US" b="1" dirty="0" smtClean="0"/>
              <a:t>Accept </a:t>
            </a:r>
            <a:r>
              <a:rPr lang="en-US" b="1" dirty="0"/>
              <a:t>Admission </a:t>
            </a:r>
            <a:r>
              <a:rPr lang="en-US" sz="1200" b="1" dirty="0"/>
              <a:t>-  </a:t>
            </a:r>
            <a:r>
              <a:rPr lang="en-US" sz="1200" dirty="0" smtClean="0"/>
              <a:t>Has</a:t>
            </a:r>
            <a:r>
              <a:rPr lang="en-US" sz="1200" b="1" dirty="0" smtClean="0"/>
              <a:t> NOT </a:t>
            </a:r>
            <a:r>
              <a:rPr lang="en-US" sz="1200" dirty="0" smtClean="0"/>
              <a:t>completed</a:t>
            </a:r>
            <a:r>
              <a:rPr lang="en-US" sz="1200" b="1" dirty="0" smtClean="0"/>
              <a:t> </a:t>
            </a:r>
            <a:r>
              <a:rPr lang="en-US" sz="1200" dirty="0" smtClean="0"/>
              <a:t>Confidentiality </a:t>
            </a:r>
            <a:r>
              <a:rPr lang="en-US" sz="1200" dirty="0"/>
              <a:t>Agreement </a:t>
            </a:r>
            <a:r>
              <a:rPr lang="en-US" sz="1200" dirty="0" smtClean="0"/>
              <a:t>and/or </a:t>
            </a:r>
            <a:r>
              <a:rPr lang="en-US" sz="1200" dirty="0"/>
              <a:t>Social Security </a:t>
            </a:r>
            <a:r>
              <a:rPr lang="en-US" sz="1200" dirty="0" smtClean="0"/>
              <a:t>Number</a:t>
            </a:r>
          </a:p>
          <a:p>
            <a:endParaRPr lang="en-US" sz="1200" dirty="0"/>
          </a:p>
          <a:p>
            <a:r>
              <a:rPr lang="en-US" sz="1200" dirty="0" smtClean="0"/>
              <a:t>	        - you have not done one or the other of these requirements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          1) Confidentiality Agreement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         2) provide Social Security number</a:t>
            </a:r>
            <a:endParaRPr lang="en-US" sz="1200" dirty="0"/>
          </a:p>
          <a:p>
            <a:endParaRPr lang="en-US" sz="1200" dirty="0"/>
          </a:p>
          <a:p>
            <a:pPr algn="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8" y="3687497"/>
            <a:ext cx="666750" cy="677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28" y="2984536"/>
            <a:ext cx="664522" cy="676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60" y="4643543"/>
            <a:ext cx="664522" cy="6767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60" y="5598759"/>
            <a:ext cx="664522" cy="6767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82" y="3475402"/>
            <a:ext cx="416546" cy="4241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21717" y="3548996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- Payment </a:t>
            </a:r>
            <a:r>
              <a:rPr lang="en-US" sz="1200" dirty="0"/>
              <a:t>Receipt from </a:t>
            </a:r>
            <a:r>
              <a:rPr lang="en-US" sz="1200" dirty="0" err="1"/>
              <a:t>Cybersource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34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882</TotalTime>
  <Words>398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Aharoni</vt:lpstr>
      <vt:lpstr>Calibri</vt:lpstr>
      <vt:lpstr>Constantia</vt:lpstr>
      <vt:lpstr>Wingdings 2</vt:lpstr>
      <vt:lpstr>Flow</vt:lpstr>
      <vt:lpstr>GUS Gateway for UAMS Students</vt:lpstr>
      <vt:lpstr>Overview</vt:lpstr>
      <vt:lpstr>Architecture</vt:lpstr>
      <vt:lpstr>OAA – Online Admissions Application</vt:lpstr>
      <vt:lpstr>OAA – continued</vt:lpstr>
      <vt:lpstr>OAA – Online Admissions Application</vt:lpstr>
      <vt:lpstr>OAA – continued</vt:lpstr>
      <vt:lpstr>PowerPoint Presentation</vt:lpstr>
      <vt:lpstr>From OAA to GUS Communications received from UAMS_Admissions@uams.edu</vt:lpstr>
      <vt:lpstr>OAA</vt:lpstr>
      <vt:lpstr>OAA continued</vt:lpstr>
      <vt:lpstr>Student Self Service</vt:lpstr>
      <vt:lpstr>Basic Navigation</vt:lpstr>
      <vt:lpstr>Basic Navigation</vt:lpstr>
      <vt:lpstr>User Defaults</vt:lpstr>
      <vt:lpstr>Portal Login</vt:lpstr>
      <vt:lpstr>Access to GUS</vt:lpstr>
      <vt:lpstr>Navigation to Query Viewer</vt:lpstr>
      <vt:lpstr>Add Query Viewer to Favorites</vt:lpstr>
      <vt:lpstr>Add UA_OAA_APPLS_ByPlan to Favorites</vt:lpstr>
      <vt:lpstr>Complete Prompts</vt:lpstr>
      <vt:lpstr>Application Number is Hyperlink</vt:lpstr>
      <vt:lpstr>Application Data</vt:lpstr>
      <vt:lpstr>Transfer to Educational data</vt:lpstr>
    </vt:vector>
  </TitlesOfParts>
  <Company>UAMS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 Gateway for UAMS Students</dc:title>
  <dc:creator>HIM</dc:creator>
  <cp:lastModifiedBy>Garrett, Gibson</cp:lastModifiedBy>
  <cp:revision>41</cp:revision>
  <dcterms:created xsi:type="dcterms:W3CDTF">2015-06-11T19:17:28Z</dcterms:created>
  <dcterms:modified xsi:type="dcterms:W3CDTF">2015-07-13T20:11:17Z</dcterms:modified>
</cp:coreProperties>
</file>